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79" r:id="rId9"/>
    <p:sldId id="262" r:id="rId10"/>
    <p:sldId id="263" r:id="rId11"/>
    <p:sldId id="264" r:id="rId12"/>
    <p:sldId id="277" r:id="rId13"/>
    <p:sldId id="265" r:id="rId14"/>
    <p:sldId id="266" r:id="rId15"/>
    <p:sldId id="267" r:id="rId16"/>
    <p:sldId id="268" r:id="rId17"/>
    <p:sldId id="280" r:id="rId18"/>
    <p:sldId id="269" r:id="rId19"/>
    <p:sldId id="270" r:id="rId20"/>
    <p:sldId id="271" r:id="rId21"/>
    <p:sldId id="272" r:id="rId22"/>
    <p:sldId id="273" r:id="rId23"/>
    <p:sldId id="274" r:id="rId24"/>
    <p:sldId id="281" r:id="rId25"/>
    <p:sldId id="275" r:id="rId26"/>
    <p:sldId id="276" r:id="rId27"/>
    <p:sldId id="282" r:id="rId2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113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5FF12-1D6E-43CE-BB7D-7108538A3713}" type="datetimeFigureOut">
              <a:rPr lang="es-MX" smtClean="0"/>
              <a:pPr/>
              <a:t>01/12/2015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8ADF6-8217-4AA0-8D67-CB0B30B2361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5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E69DD9-6287-4B2F-9945-D2153B48FDA9}" type="slidenum">
              <a:rPr lang="es-ES"/>
              <a:pPr/>
              <a:t>11</a:t>
            </a:fld>
            <a:endParaRPr lang="es-E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9575" cy="4116387"/>
          </a:xfrm>
        </p:spPr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7829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17E8-09E3-4A13-A81A-3376A8FC4F5A}" type="datetime1">
              <a:rPr lang="es-MX" smtClean="0"/>
              <a:pPr/>
              <a:t>01/12/2015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324-63A0-4F4B-9DAC-20ECEB2FF2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C787-C4C0-4AAA-BA6B-D121360DF1B0}" type="datetime1">
              <a:rPr lang="es-MX" smtClean="0"/>
              <a:pPr/>
              <a:t>01/12/2015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324-63A0-4F4B-9DAC-20ECEB2FF2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DF2D-C612-4F93-9F5A-35EF0B1CBCE5}" type="datetime1">
              <a:rPr lang="es-MX" smtClean="0"/>
              <a:pPr/>
              <a:t>01/12/2015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324-63A0-4F4B-9DAC-20ECEB2FF2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7240-5D5A-4909-8FC8-8C3CF2541554}" type="datetime1">
              <a:rPr lang="es-MX" smtClean="0"/>
              <a:pPr/>
              <a:t>01/12/2015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324-63A0-4F4B-9DAC-20ECEB2FF2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CD90-6754-4DD1-BEF4-8E8331E99F34}" type="datetime1">
              <a:rPr lang="es-MX" smtClean="0"/>
              <a:pPr/>
              <a:t>01/12/2015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324-63A0-4F4B-9DAC-20ECEB2FF2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6059-5784-4C49-BE65-DD6A1E55909D}" type="datetime1">
              <a:rPr lang="es-MX" smtClean="0"/>
              <a:pPr/>
              <a:t>01/12/2015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324-63A0-4F4B-9DAC-20ECEB2FF2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972F-ABF3-42BC-98E8-EDD6B3E2DF4A}" type="datetime1">
              <a:rPr lang="es-MX" smtClean="0"/>
              <a:pPr/>
              <a:t>01/12/2015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324-63A0-4F4B-9DAC-20ECEB2FF2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6C3B-9047-4D84-9913-9789782460D7}" type="datetime1">
              <a:rPr lang="es-MX" smtClean="0"/>
              <a:pPr/>
              <a:t>01/12/2015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324-63A0-4F4B-9DAC-20ECEB2FF2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50AA-0F1F-4843-9103-8226BFC614E2}" type="datetime1">
              <a:rPr lang="es-MX" smtClean="0"/>
              <a:pPr/>
              <a:t>01/12/2015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324-63A0-4F4B-9DAC-20ECEB2FF2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6A79-AD29-42BE-9339-AF13F4298B52}" type="datetime1">
              <a:rPr lang="es-MX" smtClean="0"/>
              <a:pPr/>
              <a:t>01/12/2015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324-63A0-4F4B-9DAC-20ECEB2FF2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237-3AC8-410E-91B5-57A037EEECF9}" type="datetime1">
              <a:rPr lang="es-MX" smtClean="0"/>
              <a:pPr/>
              <a:t>01/12/2015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324-63A0-4F4B-9DAC-20ECEB2FF2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8F494-F09D-4ADD-A201-9490A134D6FA}" type="datetime1">
              <a:rPr lang="es-MX" smtClean="0"/>
              <a:pPr/>
              <a:t>01/12/2015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B4324-63A0-4F4B-9DAC-20ECEB2FF2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Propuestas para Transitar al Post </a:t>
            </a:r>
            <a:r>
              <a:rPr lang="es-MX" dirty="0" err="1" smtClean="0"/>
              <a:t>Extractivismo</a:t>
            </a:r>
            <a:r>
              <a:rPr lang="es-MX" dirty="0" smtClean="0"/>
              <a:t> a Nivel Regional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Martin </a:t>
            </a:r>
            <a:r>
              <a:rPr lang="es-MX" dirty="0" err="1" smtClean="0"/>
              <a:t>Scurrah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s-MX" smtClean="0"/>
          </a:p>
          <a:p>
            <a:r>
              <a:rPr lang="es-MX" smtClean="0"/>
              <a:t>Chiclayo, 23-24 de setiembre, 2015</a:t>
            </a:r>
          </a:p>
          <a:p>
            <a:r>
              <a:rPr lang="es-MX" smtClean="0"/>
              <a:t>Con el apoyo de RedGE y la Fundación Ebert</a:t>
            </a:r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324-63A0-4F4B-9DAC-20ECEB2FF26E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324-63A0-4F4B-9DAC-20ECEB2FF26E}" type="slidenum">
              <a:rPr lang="es-MX" smtClean="0"/>
              <a:pPr/>
              <a:t>10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Una transición en dos etapas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408712" cy="480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Oval 2"/>
          <p:cNvSpPr>
            <a:spLocks noChangeArrowheads="1"/>
          </p:cNvSpPr>
          <p:nvPr/>
        </p:nvSpPr>
        <p:spPr bwMode="auto">
          <a:xfrm>
            <a:off x="3962400" y="2590800"/>
            <a:ext cx="3124200" cy="1828800"/>
          </a:xfrm>
          <a:prstGeom prst="ellipse">
            <a:avLst/>
          </a:prstGeom>
          <a:solidFill>
            <a:srgbClr val="33CCCC">
              <a:alpha val="50000"/>
            </a:srgbClr>
          </a:solidFill>
          <a:ln w="3175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PE"/>
          </a:p>
        </p:txBody>
      </p:sp>
      <p:sp>
        <p:nvSpPr>
          <p:cNvPr id="59395" name="Line 3"/>
          <p:cNvSpPr>
            <a:spLocks noChangeShapeType="1"/>
          </p:cNvSpPr>
          <p:nvPr/>
        </p:nvSpPr>
        <p:spPr bwMode="auto">
          <a:xfrm>
            <a:off x="2057400" y="1295400"/>
            <a:ext cx="0" cy="449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/>
          <a:lstStyle/>
          <a:p>
            <a:endParaRPr lang="es-PE"/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 flipH="1">
            <a:off x="2057400" y="5791200"/>
            <a:ext cx="60960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/>
          <a:lstStyle/>
          <a:p>
            <a:endParaRPr lang="es-PE"/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19812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AR" b="1"/>
              <a:t>IMPACTOS</a:t>
            </a:r>
          </a:p>
          <a:p>
            <a:pPr algn="r">
              <a:spcBef>
                <a:spcPct val="50000"/>
              </a:spcBef>
            </a:pPr>
            <a:r>
              <a:rPr lang="es-AR" b="1"/>
              <a:t>AMBIENTALES</a:t>
            </a:r>
            <a:endParaRPr lang="en-US" b="1"/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505200" y="6096000"/>
            <a:ext cx="4854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 sz="2000" b="1"/>
              <a:t>BENEFICIOS ECONOMICOS / EMPLEO</a:t>
            </a:r>
            <a:endParaRPr lang="en-US" sz="2000" b="1"/>
          </a:p>
        </p:txBody>
      </p:sp>
      <p:sp>
        <p:nvSpPr>
          <p:cNvPr id="59399" name="Oval 7"/>
          <p:cNvSpPr>
            <a:spLocks noChangeArrowheads="1"/>
          </p:cNvSpPr>
          <p:nvPr/>
        </p:nvSpPr>
        <p:spPr bwMode="auto">
          <a:xfrm>
            <a:off x="2438400" y="1524000"/>
            <a:ext cx="5486400" cy="1219200"/>
          </a:xfrm>
          <a:prstGeom prst="ellipse">
            <a:avLst/>
          </a:prstGeom>
          <a:solidFill>
            <a:srgbClr val="FF9900">
              <a:alpha val="80000"/>
            </a:srgbClr>
          </a:solidFill>
          <a:ln w="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PE"/>
          </a:p>
        </p:txBody>
      </p:sp>
      <p:sp>
        <p:nvSpPr>
          <p:cNvPr id="59400" name="Oval 8"/>
          <p:cNvSpPr>
            <a:spLocks noChangeArrowheads="1"/>
          </p:cNvSpPr>
          <p:nvPr/>
        </p:nvSpPr>
        <p:spPr bwMode="auto">
          <a:xfrm>
            <a:off x="5257800" y="3733800"/>
            <a:ext cx="2895600" cy="1752600"/>
          </a:xfrm>
          <a:prstGeom prst="ellipse">
            <a:avLst/>
          </a:prstGeom>
          <a:solidFill>
            <a:srgbClr val="008000">
              <a:alpha val="80000"/>
            </a:srgbClr>
          </a:solidFill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PE"/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3733800" y="32004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2400" b="1"/>
              <a:t>DISCUTIBLES</a:t>
            </a:r>
            <a:endParaRPr lang="en-US" sz="2400" b="1"/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3429000" y="19050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2400" b="1"/>
              <a:t>PROHIBIDAS</a:t>
            </a:r>
            <a:endParaRPr lang="en-US" sz="2400" b="1"/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4953000" y="44196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2400" b="1"/>
              <a:t>OPTIMAS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324-63A0-4F4B-9DAC-20ECEB2FF26E}" type="slidenum">
              <a:rPr lang="es-MX" smtClean="0"/>
              <a:pPr/>
              <a:t>12</a:t>
            </a:fld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691276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6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Medidas inmediatas y de emergencia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Cumplir con la normatividad social, sanitario, laboral, económica y ambiental.</a:t>
            </a:r>
          </a:p>
          <a:p>
            <a:r>
              <a:rPr lang="es-MX" dirty="0" smtClean="0"/>
              <a:t>Utilizar las mejores tecnologías disponibles.</a:t>
            </a:r>
          </a:p>
          <a:p>
            <a:r>
              <a:rPr lang="es-MX" dirty="0" smtClean="0"/>
              <a:t>Establecer mecanismos efectivos de comunicación y participación ciudadana.</a:t>
            </a:r>
          </a:p>
          <a:p>
            <a:r>
              <a:rPr lang="es-MX" dirty="0" smtClean="0"/>
              <a:t>Respetar los convenios internacionales de protección de los derechos humanos y de la naturaleza.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324-63A0-4F4B-9DAC-20ECEB2FF26E}" type="slidenum">
              <a:rPr lang="es-MX" smtClean="0"/>
              <a:pPr/>
              <a:t>13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Medidas inmediatas y de emergencia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Fortalecer el sistema de preparación y evaluación de los EIA.</a:t>
            </a:r>
          </a:p>
          <a:p>
            <a:r>
              <a:rPr lang="es-MX" dirty="0" smtClean="0"/>
              <a:t>Hacerse vinculantes los planes de ordenamiento territorial.</a:t>
            </a:r>
          </a:p>
          <a:p>
            <a:r>
              <a:rPr lang="es-MX" dirty="0" smtClean="0"/>
              <a:t>Corregir los precios de las materias primas.</a:t>
            </a:r>
          </a:p>
          <a:p>
            <a:r>
              <a:rPr lang="es-MX" dirty="0" smtClean="0"/>
              <a:t>Ajustar los impuestos y las regalías.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324-63A0-4F4B-9DAC-20ECEB2FF26E}" type="slidenum">
              <a:rPr lang="es-MX" smtClean="0"/>
              <a:pPr/>
              <a:t>14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 la sensata a la indispensable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Extraer solamente lo realmente necesario.</a:t>
            </a:r>
          </a:p>
          <a:p>
            <a:r>
              <a:rPr lang="es-MX" dirty="0" smtClean="0"/>
              <a:t>Reducir la dependencia de las exportaciones.</a:t>
            </a:r>
          </a:p>
          <a:p>
            <a:r>
              <a:rPr lang="es-MX" dirty="0" smtClean="0"/>
              <a:t>Promover mejoras en la calidad social y ambiental.</a:t>
            </a:r>
          </a:p>
          <a:p>
            <a:r>
              <a:rPr lang="es-MX" dirty="0" smtClean="0"/>
              <a:t>Reducir el consumismo y el materialismo.</a:t>
            </a:r>
          </a:p>
          <a:p>
            <a:r>
              <a:rPr lang="es-MX" dirty="0" smtClean="0"/>
              <a:t>Una calidad de vida más austera en lo material y en el uso de energía.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324-63A0-4F4B-9DAC-20ECEB2FF26E}" type="slidenum">
              <a:rPr lang="es-MX" smtClean="0"/>
              <a:pPr/>
              <a:t>15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 la sensata a la indispensable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Una calidad de vida más rica en lo social y espiritual.</a:t>
            </a:r>
          </a:p>
          <a:p>
            <a:r>
              <a:rPr lang="es-MX" dirty="0" smtClean="0"/>
              <a:t>Objetivo de cero pobreza.</a:t>
            </a:r>
          </a:p>
          <a:p>
            <a:r>
              <a:rPr lang="es-MX" dirty="0" smtClean="0"/>
              <a:t>Objetivo de cero extinciones de especies de fauna y flora.</a:t>
            </a:r>
          </a:p>
          <a:p>
            <a:r>
              <a:rPr lang="es-MX" dirty="0" smtClean="0"/>
              <a:t>Coordinación con los países y regiones vecinas.</a:t>
            </a:r>
          </a:p>
          <a:p>
            <a:r>
              <a:rPr lang="es-MX" dirty="0" smtClean="0"/>
              <a:t>Sistema político más democrático y participativo.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324-63A0-4F4B-9DAC-20ECEB2FF26E}" type="slidenum">
              <a:rPr lang="es-MX" smtClean="0"/>
              <a:pPr/>
              <a:t>16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324-63A0-4F4B-9DAC-20ECEB2FF26E}" type="slidenum">
              <a:rPr lang="es-MX" smtClean="0"/>
              <a:pPr/>
              <a:t>17</a:t>
            </a:fld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64" y="1052736"/>
            <a:ext cx="682447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8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 </a:t>
            </a:r>
            <a:r>
              <a:rPr lang="es-MX" dirty="0" err="1" smtClean="0"/>
              <a:t>extractivismo</a:t>
            </a:r>
            <a:r>
              <a:rPr lang="es-MX" dirty="0" smtClean="0"/>
              <a:t> en el Perú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Economía dominado por el </a:t>
            </a:r>
            <a:r>
              <a:rPr lang="es-MX" dirty="0" err="1" smtClean="0"/>
              <a:t>extractivismo</a:t>
            </a:r>
            <a:r>
              <a:rPr lang="es-MX" dirty="0" smtClean="0"/>
              <a:t>:</a:t>
            </a:r>
          </a:p>
          <a:p>
            <a:pPr lvl="1"/>
            <a:r>
              <a:rPr lang="es-MX" dirty="0" smtClean="0"/>
              <a:t>Exportaciones (tradicionales)</a:t>
            </a:r>
          </a:p>
          <a:p>
            <a:pPr lvl="1"/>
            <a:r>
              <a:rPr lang="es-MX" dirty="0" smtClean="0"/>
              <a:t>Inversiones (poca diversificación)</a:t>
            </a:r>
          </a:p>
          <a:p>
            <a:r>
              <a:rPr lang="es-MX" dirty="0" smtClean="0"/>
              <a:t>Concentración de riqueza y poder</a:t>
            </a:r>
          </a:p>
          <a:p>
            <a:r>
              <a:rPr lang="es-MX" dirty="0" smtClean="0"/>
              <a:t>Concentración de los medios de comunicación</a:t>
            </a:r>
          </a:p>
          <a:p>
            <a:r>
              <a:rPr lang="es-MX" dirty="0" smtClean="0"/>
              <a:t>Los casos de OEFA y SENACE</a:t>
            </a:r>
          </a:p>
          <a:p>
            <a:r>
              <a:rPr lang="es-MX" dirty="0" smtClean="0"/>
              <a:t>La consulta previa con proyectos mineros</a:t>
            </a:r>
          </a:p>
          <a:p>
            <a:r>
              <a:rPr lang="es-MX" dirty="0" smtClean="0"/>
              <a:t>La conflictividad socio ambiental y ONDS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324-63A0-4F4B-9DAC-20ECEB2FF26E}" type="slidenum">
              <a:rPr lang="es-MX" smtClean="0"/>
              <a:pPr/>
              <a:t>18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La perspectiva regional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Las particularidades de cada región</a:t>
            </a:r>
          </a:p>
          <a:p>
            <a:r>
              <a:rPr lang="es-MX" dirty="0" smtClean="0"/>
              <a:t>El diseño de la descentralización y la distribución de competencias</a:t>
            </a:r>
          </a:p>
          <a:p>
            <a:r>
              <a:rPr lang="es-MX" dirty="0" smtClean="0"/>
              <a:t>El sistema actual de regionalización y las </a:t>
            </a:r>
            <a:r>
              <a:rPr lang="es-MX" dirty="0" err="1" smtClean="0"/>
              <a:t>ecoregiones</a:t>
            </a:r>
            <a:endParaRPr lang="es-MX" dirty="0"/>
          </a:p>
          <a:p>
            <a:r>
              <a:rPr lang="es-MX" dirty="0" smtClean="0"/>
              <a:t>El </a:t>
            </a:r>
            <a:r>
              <a:rPr lang="es-MX" dirty="0" err="1" smtClean="0"/>
              <a:t>liderzago</a:t>
            </a:r>
            <a:r>
              <a:rPr lang="es-MX" dirty="0" smtClean="0"/>
              <a:t> y la gobernanza regional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324-63A0-4F4B-9DAC-20ECEB2FF26E}" type="slidenum">
              <a:rPr lang="es-MX" smtClean="0"/>
              <a:pPr/>
              <a:t>19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Idea Central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FF0000"/>
                </a:solidFill>
              </a:rPr>
              <a:t>No hay una sola alternativa </a:t>
            </a:r>
            <a:r>
              <a:rPr lang="es-MX" dirty="0" smtClean="0"/>
              <a:t>al </a:t>
            </a:r>
            <a:r>
              <a:rPr lang="es-MX" dirty="0" err="1" smtClean="0"/>
              <a:t>extractivismo</a:t>
            </a:r>
            <a:r>
              <a:rPr lang="es-MX" dirty="0" smtClean="0"/>
              <a:t> o una utopía.</a:t>
            </a:r>
            <a:br>
              <a:rPr lang="es-MX" dirty="0" smtClean="0"/>
            </a:br>
            <a:endParaRPr lang="es-MX" dirty="0" smtClean="0"/>
          </a:p>
          <a:p>
            <a:r>
              <a:rPr lang="es-MX" dirty="0" smtClean="0"/>
              <a:t>Hay que buscar, construir y emprender </a:t>
            </a:r>
            <a:r>
              <a:rPr lang="es-MX" b="1" dirty="0" smtClean="0">
                <a:solidFill>
                  <a:srgbClr val="FF0000"/>
                </a:solidFill>
              </a:rPr>
              <a:t>caminos o transiciones </a:t>
            </a:r>
            <a:r>
              <a:rPr lang="es-MX" dirty="0" smtClean="0"/>
              <a:t>a un futuro fundamentado en la defensa y la realización plena de los </a:t>
            </a:r>
            <a:r>
              <a:rPr lang="es-MX" b="1" dirty="0" smtClean="0">
                <a:solidFill>
                  <a:srgbClr val="FF0000"/>
                </a:solidFill>
              </a:rPr>
              <a:t>derechos humanos</a:t>
            </a:r>
            <a:r>
              <a:rPr lang="es-MX" dirty="0" smtClean="0"/>
              <a:t> y de la </a:t>
            </a:r>
            <a:r>
              <a:rPr lang="es-MX" b="1" dirty="0" smtClean="0">
                <a:solidFill>
                  <a:srgbClr val="FF0000"/>
                </a:solidFill>
              </a:rPr>
              <a:t>Naturaleza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324-63A0-4F4B-9DAC-20ECEB2FF26E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Casos de Liderazgo Regional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Moquegua y el proyecto </a:t>
            </a:r>
            <a:r>
              <a:rPr lang="es-MX" dirty="0" err="1" smtClean="0"/>
              <a:t>Quellaveco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 smtClean="0"/>
          </a:p>
          <a:p>
            <a:r>
              <a:rPr lang="es-MX" dirty="0" smtClean="0"/>
              <a:t>Cajamarca y el proyecto Conga</a:t>
            </a:r>
            <a:br>
              <a:rPr lang="es-MX" dirty="0" smtClean="0"/>
            </a:br>
            <a:endParaRPr lang="es-MX" dirty="0" smtClean="0"/>
          </a:p>
          <a:p>
            <a:r>
              <a:rPr lang="es-MX" dirty="0" smtClean="0"/>
              <a:t>San Martín y la conservación</a:t>
            </a:r>
            <a:br>
              <a:rPr lang="es-MX" dirty="0" smtClean="0"/>
            </a:br>
            <a:endParaRPr lang="es-MX" dirty="0" smtClean="0"/>
          </a:p>
          <a:p>
            <a:r>
              <a:rPr lang="es-MX" dirty="0" smtClean="0"/>
              <a:t>Arequipa y Tía María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324-63A0-4F4B-9DAC-20ECEB2FF26E}" type="slidenum">
              <a:rPr lang="es-MX" smtClean="0"/>
              <a:pPr/>
              <a:t>20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Posibles medidas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Ordenamiento territorial</a:t>
            </a:r>
          </a:p>
          <a:p>
            <a:r>
              <a:rPr lang="es-MX" dirty="0" smtClean="0"/>
              <a:t>Planificar actividades económicas:</a:t>
            </a:r>
          </a:p>
          <a:p>
            <a:pPr lvl="1"/>
            <a:r>
              <a:rPr lang="es-MX" dirty="0" smtClean="0"/>
              <a:t>Satisfacer necesidades locales y regionales</a:t>
            </a:r>
          </a:p>
          <a:p>
            <a:pPr lvl="1"/>
            <a:r>
              <a:rPr lang="es-MX" dirty="0" smtClean="0"/>
              <a:t>Fomentar integración y uso eficiente de recursos</a:t>
            </a:r>
          </a:p>
          <a:p>
            <a:r>
              <a:rPr lang="es-MX" dirty="0" smtClean="0"/>
              <a:t>Cooperación entre regiones (ANGR):</a:t>
            </a:r>
          </a:p>
          <a:p>
            <a:pPr lvl="1"/>
            <a:r>
              <a:rPr lang="es-MX" dirty="0" smtClean="0"/>
              <a:t>Evitar la competencia hacia abajo</a:t>
            </a:r>
          </a:p>
          <a:p>
            <a:pPr lvl="1"/>
            <a:r>
              <a:rPr lang="es-MX" dirty="0" smtClean="0"/>
              <a:t>Exigir estándares altos</a:t>
            </a:r>
          </a:p>
          <a:p>
            <a:pPr lvl="1"/>
            <a:r>
              <a:rPr lang="es-MX" dirty="0" smtClean="0"/>
              <a:t>Promover intercambios de información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324-63A0-4F4B-9DAC-20ECEB2FF26E}" type="slidenum">
              <a:rPr lang="es-MX" smtClean="0"/>
              <a:pPr/>
              <a:t>21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Posibles medidas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Promover la transparencia (EITI) y la buena gobernanza</a:t>
            </a:r>
          </a:p>
          <a:p>
            <a:r>
              <a:rPr lang="es-MX" dirty="0" smtClean="0"/>
              <a:t>Promover la participación ciudadana</a:t>
            </a:r>
          </a:p>
          <a:p>
            <a:r>
              <a:rPr lang="es-MX" dirty="0" smtClean="0"/>
              <a:t>Influir en las políticas y prácticas del gobierno nacional</a:t>
            </a:r>
          </a:p>
          <a:p>
            <a:r>
              <a:rPr lang="es-MX" dirty="0" smtClean="0"/>
              <a:t>Promover acciones ciudadanas de vigilancia y monitoreo</a:t>
            </a:r>
          </a:p>
          <a:p>
            <a:r>
              <a:rPr lang="es-MX" dirty="0" smtClean="0"/>
              <a:t>Regular la minería a menor escala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324-63A0-4F4B-9DAC-20ECEB2FF26E}" type="slidenum">
              <a:rPr lang="es-MX" smtClean="0"/>
              <a:pPr/>
              <a:t>22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Posibles medidas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Obligar a las empresas internalizar sus costos sociales y ambientales</a:t>
            </a:r>
          </a:p>
          <a:p>
            <a:r>
              <a:rPr lang="es-MX" dirty="0" smtClean="0"/>
              <a:t>Evitar subsidios ocultos a la extracción</a:t>
            </a:r>
          </a:p>
          <a:p>
            <a:r>
              <a:rPr lang="es-MX" dirty="0" smtClean="0"/>
              <a:t>Justa imposición a las actividades extractivas</a:t>
            </a:r>
          </a:p>
          <a:p>
            <a:r>
              <a:rPr lang="es-MX" dirty="0" smtClean="0"/>
              <a:t>Analizar los costos y beneficios de la extracción</a:t>
            </a:r>
          </a:p>
          <a:p>
            <a:r>
              <a:rPr lang="es-MX" dirty="0" smtClean="0"/>
              <a:t>Identificar los ganadores y los perdedores y crear mecanismos de compensación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324-63A0-4F4B-9DAC-20ECEB2FF26E}" type="slidenum">
              <a:rPr lang="es-MX" smtClean="0"/>
              <a:pPr/>
              <a:t>23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324-63A0-4F4B-9DAC-20ECEB2FF26E}" type="slidenum">
              <a:rPr lang="es-MX" smtClean="0"/>
              <a:pPr/>
              <a:t>24</a:t>
            </a:fld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56084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2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Posibles medidas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Los pasivos ambientales</a:t>
            </a:r>
          </a:p>
          <a:p>
            <a:r>
              <a:rPr lang="es-MX" dirty="0" smtClean="0"/>
              <a:t>Equidad entre las regiones </a:t>
            </a:r>
            <a:r>
              <a:rPr lang="es-MX" dirty="0" err="1" smtClean="0"/>
              <a:t>extractivistas</a:t>
            </a:r>
            <a:r>
              <a:rPr lang="es-MX" dirty="0" smtClean="0"/>
              <a:t> y no </a:t>
            </a:r>
            <a:r>
              <a:rPr lang="es-MX" dirty="0" err="1" smtClean="0"/>
              <a:t>extractivistas</a:t>
            </a:r>
            <a:endParaRPr lang="es-MX" dirty="0" smtClean="0"/>
          </a:p>
          <a:p>
            <a:r>
              <a:rPr lang="es-MX" dirty="0" smtClean="0"/>
              <a:t>Definir el futuro deseado y participar activamente en las decisiones que generan ese futuro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324-63A0-4F4B-9DAC-20ECEB2FF26E}" type="slidenum">
              <a:rPr lang="es-MX" smtClean="0"/>
              <a:pPr/>
              <a:t>25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Conclusiones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Los gobiernos regionales y locales y sus ciudadanos pueden tomar decisiones y acciones para promover transiciones hacia la extracción sensato.</a:t>
            </a:r>
          </a:p>
          <a:p>
            <a:r>
              <a:rPr lang="es-MX" dirty="0" smtClean="0"/>
              <a:t>Los gobiernos regionales y locales y sus ciudadanos pueden influir en las políticas y prácticas a nivel nacional.</a:t>
            </a:r>
          </a:p>
          <a:p>
            <a:r>
              <a:rPr lang="es-MX" dirty="0" smtClean="0"/>
              <a:t>Así pueden ejercer mayor control sobre sus propios destinos y el del país en conjunto.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324-63A0-4F4B-9DAC-20ECEB2FF26E}" type="slidenum">
              <a:rPr lang="es-MX" smtClean="0"/>
              <a:pPr/>
              <a:t>26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4000" dirty="0" smtClean="0"/>
              <a:t>Muchas Gracias</a:t>
            </a:r>
            <a:endParaRPr lang="es-ES" sz="4000" dirty="0"/>
          </a:p>
        </p:txBody>
      </p:sp>
      <p:pic>
        <p:nvPicPr>
          <p:cNvPr id="9" name="Marcador de posición de imagen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8" r="21578"/>
          <a:stretch>
            <a:fillRect/>
          </a:stretch>
        </p:blipFill>
        <p:spPr>
          <a:xfrm>
            <a:off x="467544" y="612775"/>
            <a:ext cx="6811144" cy="4114800"/>
          </a:xfrm>
        </p:spPr>
      </p:pic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324-63A0-4F4B-9DAC-20ECEB2FF26E}" type="slidenum">
              <a:rPr lang="es-MX" smtClean="0"/>
              <a:pPr/>
              <a:t>27</a:t>
            </a:fld>
            <a:endParaRPr lang="es-MX"/>
          </a:p>
        </p:txBody>
      </p:sp>
      <p:sp>
        <p:nvSpPr>
          <p:cNvPr id="8" name="Marcador de posición de imagen 5"/>
          <p:cNvSpPr txBox="1">
            <a:spLocks/>
          </p:cNvSpPr>
          <p:nvPr/>
        </p:nvSpPr>
        <p:spPr>
          <a:xfrm>
            <a:off x="1792288" y="593725"/>
            <a:ext cx="5486400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7463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 de la Presentación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MX" dirty="0" smtClean="0"/>
              <a:t/>
            </a:r>
            <a:br>
              <a:rPr lang="es-MX" dirty="0" smtClean="0"/>
            </a:br>
            <a:r>
              <a:rPr lang="es-MX" sz="3600" dirty="0" smtClean="0"/>
              <a:t>Promover el </a:t>
            </a:r>
            <a:r>
              <a:rPr lang="es-MX" sz="3600" b="1" dirty="0" smtClean="0">
                <a:solidFill>
                  <a:srgbClr val="FF0000"/>
                </a:solidFill>
              </a:rPr>
              <a:t>debate</a:t>
            </a:r>
            <a:r>
              <a:rPr lang="es-MX" sz="3600" dirty="0" smtClean="0"/>
              <a:t> en las regiones sobre posibles </a:t>
            </a:r>
            <a:r>
              <a:rPr lang="es-MX" sz="3600" b="1" dirty="0" smtClean="0">
                <a:solidFill>
                  <a:srgbClr val="FF0000"/>
                </a:solidFill>
              </a:rPr>
              <a:t>propuestas para emprender transiciones </a:t>
            </a:r>
            <a:r>
              <a:rPr lang="es-MX" sz="3600" dirty="0" smtClean="0"/>
              <a:t>al post </a:t>
            </a:r>
            <a:r>
              <a:rPr lang="es-MX" sz="3600" dirty="0" err="1" smtClean="0"/>
              <a:t>extractivismo</a:t>
            </a:r>
            <a:r>
              <a:rPr lang="es-MX" sz="3600" dirty="0" smtClean="0"/>
              <a:t> </a:t>
            </a:r>
            <a:r>
              <a:rPr lang="es-MX" sz="3600" b="1" dirty="0" smtClean="0">
                <a:solidFill>
                  <a:srgbClr val="FF0000"/>
                </a:solidFill>
              </a:rPr>
              <a:t>al nivel regiona</a:t>
            </a:r>
            <a:r>
              <a:rPr lang="es-MX" sz="3600" dirty="0" smtClean="0"/>
              <a:t>l, enfocándonos en los </a:t>
            </a:r>
            <a:r>
              <a:rPr lang="es-MX" sz="3600" b="1" dirty="0" smtClean="0">
                <a:solidFill>
                  <a:srgbClr val="FF0000"/>
                </a:solidFill>
              </a:rPr>
              <a:t>cambios en las políticas e instituciones regionales</a:t>
            </a:r>
            <a:r>
              <a:rPr lang="es-MX" sz="3600" dirty="0" smtClean="0"/>
              <a:t>.</a:t>
            </a:r>
            <a:endParaRPr lang="es-MX" sz="3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324-63A0-4F4B-9DAC-20ECEB2FF26E}" type="slidenum">
              <a:rPr lang="es-MX" smtClean="0"/>
              <a:pPr/>
              <a:t>3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Esquema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¿Qué es el </a:t>
            </a:r>
            <a:r>
              <a:rPr lang="es-MX" dirty="0" err="1" smtClean="0"/>
              <a:t>extractivismo</a:t>
            </a:r>
            <a:r>
              <a:rPr lang="es-MX" dirty="0" smtClean="0"/>
              <a:t>?</a:t>
            </a:r>
          </a:p>
          <a:p>
            <a:r>
              <a:rPr lang="es-MX" dirty="0" smtClean="0"/>
              <a:t>Las transiciones desde el </a:t>
            </a:r>
            <a:r>
              <a:rPr lang="es-MX" dirty="0" err="1" smtClean="0"/>
              <a:t>extractivismo</a:t>
            </a:r>
            <a:r>
              <a:rPr lang="es-MX" dirty="0" smtClean="0"/>
              <a:t> depredador.</a:t>
            </a:r>
          </a:p>
          <a:p>
            <a:r>
              <a:rPr lang="es-MX" dirty="0" smtClean="0"/>
              <a:t>El </a:t>
            </a:r>
            <a:r>
              <a:rPr lang="es-MX" dirty="0" err="1" smtClean="0"/>
              <a:t>extractivismo</a:t>
            </a:r>
            <a:r>
              <a:rPr lang="es-MX" dirty="0" smtClean="0"/>
              <a:t> en el Perú.</a:t>
            </a:r>
          </a:p>
          <a:p>
            <a:r>
              <a:rPr lang="es-MX" dirty="0" smtClean="0"/>
              <a:t>El </a:t>
            </a:r>
            <a:r>
              <a:rPr lang="es-MX" dirty="0" err="1" smtClean="0"/>
              <a:t>extractivismo</a:t>
            </a:r>
            <a:r>
              <a:rPr lang="es-MX" dirty="0" smtClean="0"/>
              <a:t> y las transiciones desde la perspectiva regional.</a:t>
            </a:r>
          </a:p>
          <a:p>
            <a:r>
              <a:rPr lang="es-MX" dirty="0" smtClean="0"/>
              <a:t>Conclusiones</a:t>
            </a:r>
            <a:r>
              <a:rPr lang="es-MX" dirty="0"/>
              <a:t>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324-63A0-4F4B-9DAC-20ECEB2FF26E}" type="slidenum">
              <a:rPr lang="es-MX" smtClean="0"/>
              <a:pPr/>
              <a:t>4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es el </a:t>
            </a:r>
            <a:r>
              <a:rPr lang="es-MX" dirty="0" err="1" smtClean="0"/>
              <a:t>extractivismo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Un país o región cuyas actividades económicas principales se caracterizan por la </a:t>
            </a:r>
            <a:r>
              <a:rPr lang="es-MX" b="1" dirty="0" smtClean="0">
                <a:solidFill>
                  <a:srgbClr val="FF0000"/>
                </a:solidFill>
              </a:rPr>
              <a:t>extracción de grandes volúmenes de recursos naturales</a:t>
            </a:r>
            <a:r>
              <a:rPr lang="es-MX" b="1" dirty="0" smtClean="0"/>
              <a:t> </a:t>
            </a:r>
            <a:r>
              <a:rPr lang="es-MX" dirty="0" smtClean="0"/>
              <a:t>que no se dirigen al mercado nacional (o regional) sino a </a:t>
            </a:r>
            <a:r>
              <a:rPr lang="es-MX" b="1" dirty="0" smtClean="0">
                <a:solidFill>
                  <a:srgbClr val="FF0000"/>
                </a:solidFill>
              </a:rPr>
              <a:t>la exportación </a:t>
            </a:r>
            <a:r>
              <a:rPr lang="es-MX" dirty="0" smtClean="0"/>
              <a:t>a otros países (o regiones).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324-63A0-4F4B-9DAC-20ECEB2FF26E}" type="slidenum">
              <a:rPr lang="es-MX" smtClean="0"/>
              <a:pPr/>
              <a:t>5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es el </a:t>
            </a:r>
            <a:r>
              <a:rPr lang="es-MX" dirty="0" err="1"/>
              <a:t>extractivismo</a:t>
            </a:r>
            <a:r>
              <a:rPr lang="es-MX" dirty="0"/>
              <a:t>?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Un país o región cuyas actividades económicas principales se caracterizan por la </a:t>
            </a:r>
            <a:r>
              <a:rPr lang="es-MX" b="1" dirty="0">
                <a:solidFill>
                  <a:srgbClr val="FF0000"/>
                </a:solidFill>
              </a:rPr>
              <a:t>extracción de grandes volúmenes de recursos naturales</a:t>
            </a:r>
            <a:r>
              <a:rPr lang="es-MX" b="1" dirty="0"/>
              <a:t> </a:t>
            </a:r>
            <a:r>
              <a:rPr lang="es-MX" dirty="0"/>
              <a:t>que no se dirigen al mercado nacional (o regional) sino a </a:t>
            </a:r>
            <a:r>
              <a:rPr lang="es-MX" b="1" dirty="0">
                <a:solidFill>
                  <a:srgbClr val="FF0000"/>
                </a:solidFill>
              </a:rPr>
              <a:t>la exportación </a:t>
            </a:r>
            <a:r>
              <a:rPr lang="es-MX" dirty="0"/>
              <a:t>a otros países (o regiones).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324-63A0-4F4B-9DAC-20ECEB2FF26E}" type="slidenum">
              <a:rPr lang="es-MX" smtClean="0"/>
              <a:pPr/>
              <a:t>6</a:t>
            </a:fld>
            <a:endParaRPr lang="es-MX"/>
          </a:p>
        </p:txBody>
      </p:sp>
      <p:pic>
        <p:nvPicPr>
          <p:cNvPr id="12" name="Marcador de contenido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16832"/>
            <a:ext cx="4495800" cy="3672407"/>
          </a:xfrm>
        </p:spPr>
      </p:pic>
    </p:spTree>
    <p:extLst>
      <p:ext uri="{BB962C8B-B14F-4D97-AF65-F5344CB8AC3E}">
        <p14:creationId xmlns:p14="http://schemas.microsoft.com/office/powerpoint/2010/main" val="245758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Características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Satisfacción de la demanda fuera de la región.</a:t>
            </a:r>
            <a:br>
              <a:rPr lang="es-MX" dirty="0" smtClean="0"/>
            </a:br>
            <a:endParaRPr lang="es-MX" dirty="0" smtClean="0"/>
          </a:p>
          <a:p>
            <a:r>
              <a:rPr lang="es-MX" dirty="0" smtClean="0"/>
              <a:t>El desperdicio de los recursos y los materiales.</a:t>
            </a:r>
            <a:br>
              <a:rPr lang="es-MX" dirty="0" smtClean="0"/>
            </a:br>
            <a:endParaRPr lang="es-MX" dirty="0" smtClean="0"/>
          </a:p>
          <a:p>
            <a:r>
              <a:rPr lang="es-MX" dirty="0" smtClean="0"/>
              <a:t>Poca transformación para generar un valor agregado.</a:t>
            </a:r>
            <a:br>
              <a:rPr lang="es-MX" dirty="0" smtClean="0"/>
            </a:br>
            <a:endParaRPr lang="es-MX" dirty="0" smtClean="0"/>
          </a:p>
          <a:p>
            <a:r>
              <a:rPr lang="es-MX" dirty="0" smtClean="0"/>
              <a:t>Dependencia de un solo producto.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324-63A0-4F4B-9DAC-20ECEB2FF26E}" type="slidenum">
              <a:rPr lang="es-MX" smtClean="0"/>
              <a:pPr/>
              <a:t>7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324-63A0-4F4B-9DAC-20ECEB2FF26E}" type="slidenum">
              <a:rPr lang="es-MX" smtClean="0"/>
              <a:pPr/>
              <a:t>8</a:t>
            </a:fld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8596"/>
            <a:ext cx="7776864" cy="612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Algunos Impactos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Niveles de desigualdad.</a:t>
            </a:r>
          </a:p>
          <a:p>
            <a:r>
              <a:rPr lang="es-MX" dirty="0" smtClean="0"/>
              <a:t>Violencia y criminalidad.</a:t>
            </a:r>
          </a:p>
          <a:p>
            <a:r>
              <a:rPr lang="es-MX" dirty="0" smtClean="0"/>
              <a:t>Corrupción.</a:t>
            </a:r>
          </a:p>
          <a:p>
            <a:r>
              <a:rPr lang="es-MX" dirty="0" smtClean="0"/>
              <a:t>Contaminación.</a:t>
            </a:r>
          </a:p>
          <a:p>
            <a:r>
              <a:rPr lang="es-MX" dirty="0" smtClean="0"/>
              <a:t>Salud pública.</a:t>
            </a:r>
          </a:p>
          <a:p>
            <a:r>
              <a:rPr lang="es-MX" dirty="0" smtClean="0"/>
              <a:t>Competencia por la tierra, agua y recursos naturales.</a:t>
            </a:r>
          </a:p>
          <a:p>
            <a:r>
              <a:rPr lang="es-MX" dirty="0" smtClean="0"/>
              <a:t>Seguridad alimentaria.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4324-63A0-4F4B-9DAC-20ECEB2FF26E}" type="slidenum">
              <a:rPr lang="es-MX" smtClean="0"/>
              <a:pPr/>
              <a:t>9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732</Words>
  <Application>Microsoft Office PowerPoint</Application>
  <PresentationFormat>Presentación en pantalla (4:3)</PresentationFormat>
  <Paragraphs>137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Propuestas para Transitar al Post Extractivismo a Nivel Regional  Martin Scurrah</vt:lpstr>
      <vt:lpstr>Idea Central</vt:lpstr>
      <vt:lpstr>Objetivo de la Presentación</vt:lpstr>
      <vt:lpstr>Esquema</vt:lpstr>
      <vt:lpstr>¿Qué es el extractivismo?</vt:lpstr>
      <vt:lpstr>¿Qué es el extractivismo?</vt:lpstr>
      <vt:lpstr>Características</vt:lpstr>
      <vt:lpstr>Presentación de PowerPoint</vt:lpstr>
      <vt:lpstr>Algunos Impactos</vt:lpstr>
      <vt:lpstr>Una transición en dos etapas</vt:lpstr>
      <vt:lpstr>Presentación de PowerPoint</vt:lpstr>
      <vt:lpstr>Presentación de PowerPoint</vt:lpstr>
      <vt:lpstr>Medidas inmediatas y de emergencia</vt:lpstr>
      <vt:lpstr>Medidas inmediatas y de emergencia</vt:lpstr>
      <vt:lpstr>De la sensata a la indispensable</vt:lpstr>
      <vt:lpstr>De la sensata a la indispensable</vt:lpstr>
      <vt:lpstr>Presentación de PowerPoint</vt:lpstr>
      <vt:lpstr>El extractivismo en el Perú</vt:lpstr>
      <vt:lpstr>La perspectiva regional</vt:lpstr>
      <vt:lpstr>Casos de Liderazgo Regional</vt:lpstr>
      <vt:lpstr>Posibles medidas</vt:lpstr>
      <vt:lpstr>Posibles medidas</vt:lpstr>
      <vt:lpstr>Posibles medidas</vt:lpstr>
      <vt:lpstr>Presentación de PowerPoint</vt:lpstr>
      <vt:lpstr>Posibles medidas</vt:lpstr>
      <vt:lpstr>Conclusiones</vt:lpstr>
      <vt:lpstr>Muchas Gracias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Propuestas para Transitar al Post Extractivismo a Nivel Regional  Martin Scurrah</dc:title>
  <dc:creator>Martin</dc:creator>
  <cp:lastModifiedBy>PC</cp:lastModifiedBy>
  <cp:revision>35</cp:revision>
  <dcterms:created xsi:type="dcterms:W3CDTF">2015-09-12T18:07:21Z</dcterms:created>
  <dcterms:modified xsi:type="dcterms:W3CDTF">2015-12-01T15:12:26Z</dcterms:modified>
</cp:coreProperties>
</file>